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286" r:id="rId3"/>
    <p:sldId id="287" r:id="rId4"/>
    <p:sldId id="299" r:id="rId5"/>
    <p:sldId id="298" r:id="rId6"/>
    <p:sldId id="297" r:id="rId7"/>
    <p:sldId id="261" r:id="rId8"/>
    <p:sldId id="301" r:id="rId9"/>
    <p:sldId id="283" r:id="rId10"/>
    <p:sldId id="296" r:id="rId11"/>
    <p:sldId id="291" r:id="rId12"/>
    <p:sldId id="292" r:id="rId13"/>
    <p:sldId id="300" r:id="rId14"/>
    <p:sldId id="294" r:id="rId15"/>
    <p:sldId id="276" r:id="rId16"/>
    <p:sldId id="288" r:id="rId17"/>
    <p:sldId id="284" r:id="rId18"/>
    <p:sldId id="256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1A1"/>
    <a:srgbClr val="BEBAB4"/>
    <a:srgbClr val="BAC6AC"/>
    <a:srgbClr val="B2CEA4"/>
    <a:srgbClr val="A1D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5340" autoAdjust="0"/>
  </p:normalViewPr>
  <p:slideViewPr>
    <p:cSldViewPr>
      <p:cViewPr varScale="1">
        <p:scale>
          <a:sx n="63" d="100"/>
          <a:sy n="63" d="100"/>
        </p:scale>
        <p:origin x="-15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9DD1-3C55-4D1D-8870-1D503710091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6948-80B6-4966-8BF5-5FD0E8A26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bn-IN" baseline="0" dirty="0" smtClean="0"/>
              <a:t>আজেকর </a:t>
            </a:r>
            <a:r>
              <a:rPr lang="bn-IN" baseline="0" smtClean="0"/>
              <a:t>পাঠের দিতীয় </a:t>
            </a:r>
            <a:r>
              <a:rPr lang="bn-IN" baseline="0" dirty="0" smtClean="0"/>
              <a:t>শিখনফলের উদেশ্যে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 দেওয়া হয়েছে। </a:t>
            </a: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দ্বিতীয় শিখনফলের সঙ্গে </a:t>
            </a:r>
            <a:r>
              <a:rPr lang="en-US" baseline="0" dirty="0" err="1" smtClean="0"/>
              <a:t>পরীক্ষাটি</a:t>
            </a:r>
            <a:r>
              <a:rPr lang="bn-IN" baseline="0" dirty="0" smtClean="0"/>
              <a:t>কে তুলনা করার জন্য ভিডিওটি দেওয়া হয়েছে।</a:t>
            </a:r>
            <a:r>
              <a:rPr lang="bn-BD" baseline="0" dirty="0" smtClean="0"/>
              <a:t> </a:t>
            </a:r>
            <a:r>
              <a:rPr lang="bn-IN" baseline="0" dirty="0" smtClean="0"/>
              <a:t>ভিডিওটি </a:t>
            </a:r>
            <a:r>
              <a:rPr lang="bn-BD" dirty="0" smtClean="0"/>
              <a:t>প্রদর্শনের</a:t>
            </a:r>
            <a:r>
              <a:rPr lang="bn-BD" baseline="0" dirty="0" smtClean="0"/>
              <a:t> </a:t>
            </a:r>
            <a:r>
              <a:rPr lang="bn-IN" baseline="0" dirty="0" smtClean="0"/>
              <a:t>পর প্রশ্নটি</a:t>
            </a:r>
            <a:r>
              <a:rPr lang="bn-BD" baseline="0" dirty="0" smtClean="0"/>
              <a:t> শিক্ষার্থীদের</a:t>
            </a:r>
            <a:r>
              <a:rPr lang="bn-IN" baseline="0" dirty="0" smtClean="0"/>
              <a:t> খাতায় লিখতে বলা</a:t>
            </a:r>
            <a:r>
              <a:rPr lang="bn-BD" baseline="0" dirty="0" smtClean="0"/>
              <a:t>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আজেকর পাঠের তৃতীয় শিখনফলের উদেশ্যে ভিডিওটি দেওয়া হয়েছে</a:t>
            </a:r>
            <a:r>
              <a:rPr lang="bn-IN" baseline="0" smtClean="0"/>
              <a:t>। প্রয়োজনে পুশ-অন করে করে ব্যাখ্যা প্রদান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বাড়ির কাজ শিক্ষার্থীকে</a:t>
            </a:r>
            <a:r>
              <a:rPr lang="bn-BD" baseline="0" smtClean="0"/>
              <a:t> বুঝিয়ে দেয়া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চিত্রের</a:t>
            </a:r>
            <a:r>
              <a:rPr lang="bn-BD" baseline="0" dirty="0" smtClean="0"/>
              <a:t> ফিল্টারের পানি কিরুপ তা শিক্ষার্থীদের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কন্টেন্টটি </a:t>
            </a:r>
            <a:r>
              <a:rPr lang="bn-BD" dirty="0" smtClean="0"/>
              <a:t>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bn-BD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তাদের উত্তরের মাধ্যমে পাঠ ঘোষনা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smtClean="0"/>
              <a:t>করার জন্য প্রথমে চিত্র দেখিয়ে শিক্ষার্থীদের</a:t>
            </a:r>
            <a:r>
              <a:rPr lang="bn-BD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r>
              <a:rPr lang="en-US" baseline="0" dirty="0" smtClean="0"/>
              <a:t> সম্পর্কে প্রাসঙ্গিক 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তাদের উত্তরের মাধ্যমে পাঠ ঘোষনা করা যেতে পারে।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প্রথম শিখনফল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উদেশ্যে চিত্রগুলি দেওয়া হয়েছে।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আমাদের চারপাশে এরকম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ব্যাখ্যা করে বিষয়টি সহজ করে শিক্ষার্থীকে বু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ঝিয়ে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যেতে পারে।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প্রথম শিখনফল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উদেশ্যে চিত্রগুলি দেওয়া হয়েছে।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আমাদের চারপাশে এরকম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ব্যাখ্যা করে বিষয়টি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আরো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সহজ করে শিক্ষার্থীকে বু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ঝিয়ে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যেতে পারে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67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১জন করে</a:t>
            </a:r>
            <a:r>
              <a:rPr lang="bn-BD" baseline="0" dirty="0" smtClean="0"/>
              <a:t> শিক্ষার্থীকে ১টি করে প্রশ্নের উত্তর বোর্ডে লিখতে বলা যেতে পারে। অন্যান্য শিক্ষার্থীদের সহায়তা করতে এবং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6948-80B6-4966-8BF5-5FD0E8A26F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222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5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724400"/>
            <a:ext cx="4953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কলয়েড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ের একটি তালিকা তৈরি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235940"/>
            <a:ext cx="487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সাসপেনসন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একটি তালিকা তৈরি 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2000" y="304800"/>
            <a:ext cx="3200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600200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লিখ?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096000" y="381000"/>
            <a:ext cx="23622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৪মিনিট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78933" y="838200"/>
            <a:ext cx="4673600" cy="381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 তৈরি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1828" y="1371600"/>
            <a:ext cx="6390971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কাচের গ্লাস, চামচ, কাদামাটি ও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0060" y="152400"/>
            <a:ext cx="2649126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5164" y="849868"/>
            <a:ext cx="135485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4267" y="2057400"/>
            <a:ext cx="2980267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গ্লাসের তিন-চতুর্থাংশ পানি নিয়ে ১চামচ কাদামাটি যোগ করে ভালভাবে নাড়া দাও এবং নিচের প্রশ্রগুলির উত্তর দাও।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56267" y="4431268"/>
            <a:ext cx="1828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কাদামাটির দ্রবণ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456267" y="4953000"/>
          <a:ext cx="6163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067"/>
                <a:gridCol w="2370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গ্লাসের মিশ্রণ কিরুপ দেখাচ্ছে 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৩মিনিট পর গ্লাসের মিশ্রণ কিরুপ দেখাচ্ছে 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আরও ৩মিনিট পর  গ্লাসের মিশ্রণ কিরুপ দেখাচ্ছে 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 descr="sweden_fp.jpg"/>
          <p:cNvPicPr>
            <a:picLocks noChangeAspect="1"/>
          </p:cNvPicPr>
          <p:nvPr/>
        </p:nvPicPr>
        <p:blipFill>
          <a:blip r:embed="rId3"/>
          <a:srcRect l="22506" t="41594" r="47748" b="3894"/>
          <a:stretch>
            <a:fillRect/>
          </a:stretch>
        </p:blipFill>
        <p:spPr>
          <a:xfrm>
            <a:off x="1253067" y="1981200"/>
            <a:ext cx="2167467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33400"/>
            <a:ext cx="5486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এবং তোমার উত্তর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82521"/>
              </p:ext>
            </p:extLst>
          </p:nvPr>
        </p:nvGraphicFramePr>
        <p:xfrm>
          <a:off x="3352800" y="1676400"/>
          <a:ext cx="25738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76400"/>
                        <a:ext cx="2573867" cy="990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3505199"/>
          <a:ext cx="8458200" cy="259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153"/>
                <a:gridCol w="3439047"/>
              </a:tblGrid>
              <a:tr h="563218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218"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গ্লাসের মিশ্রণ কিরুপ দেখাচ্ছে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01147"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৩মিনিট পর গ্লাসের মিশ্রণ কিরুপ দেখাচ্ছে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3218"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আরও ৩মিনিট পর  গ্লাসের মিশ্রণ কিরুপ দেখাচ্ছে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88000" y="5638800"/>
            <a:ext cx="2870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ক্ষুদ্র কণা পানিতে ভাসছে।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2534" y="4876800"/>
            <a:ext cx="3158066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 ঘোলা দেখাচ্ছে এবং মাটিকণা গ্লাসের তলায় জমা  হচ্ছে।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858934" y="4191000"/>
            <a:ext cx="1896533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 ঘোলা দেখাচ্ছে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69423"/>
              </p:ext>
            </p:extLst>
          </p:nvPr>
        </p:nvGraphicFramePr>
        <p:xfrm>
          <a:off x="3352800" y="2133600"/>
          <a:ext cx="2209800" cy="186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2209800" cy="186451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838200"/>
            <a:ext cx="7696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 সাসপেসন এবং কলয়েড মধ্যে পার্থক্য কর।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5800" y="48768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সাসপেনসনের বেলায় ছোট ছোট কণাগুলো ভাসমান অবস্থায় থাকে এবং অনেকক্ষণ পর তলানি পড়ে। কলয়েডের বেলায় কণাগুলো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এতই ক্ষুদ্র এবং হালকা যে তলানি পড়ে না, সব সময় ভাসতে থাকে।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6781800" y="4800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4800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11430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2590800"/>
            <a:ext cx="6781803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25908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4191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4038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4040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3962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4038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4038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3962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4724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86201" y="4800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4724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4724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শরবত</a:t>
            </a:r>
            <a:endParaRPr lang="en-US" sz="2000" dirty="0"/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4612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95601" y="457200"/>
            <a:ext cx="3200400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8667" y="1752600"/>
            <a:ext cx="32512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্ফটিক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8667" y="2895600"/>
            <a:ext cx="3251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78667" y="4038600"/>
            <a:ext cx="3318933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78667" y="5257800"/>
            <a:ext cx="3386667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2506133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7400" y="3124200"/>
            <a:ext cx="2912533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108200" y="1709530"/>
            <a:ext cx="291253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953000" y="4876800"/>
            <a:ext cx="2912533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থিতানি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19200" y="1219200"/>
            <a:ext cx="7010400" cy="609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কাদামাটির মিশ্রণ ও দুধ পর্যবেক্ষণ করে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63826"/>
              </p:ext>
            </p:extLst>
          </p:nvPr>
        </p:nvGraphicFramePr>
        <p:xfrm>
          <a:off x="778933" y="2133600"/>
          <a:ext cx="7721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2015067"/>
                <a:gridCol w="4080933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কীরুপ মিশ্রণ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মিশ্রনে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উপাদানের অবস্থা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849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 descr="3j6viDtaeoZoim4pRTHKLQ_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0" y="4648200"/>
            <a:ext cx="931334" cy="1524000"/>
          </a:xfrm>
          <a:prstGeom prst="rect">
            <a:avLst/>
          </a:prstGeom>
        </p:spPr>
      </p:pic>
      <p:pic>
        <p:nvPicPr>
          <p:cNvPr id="14" name="Picture 13" descr="water.jpg"/>
          <p:cNvPicPr>
            <a:picLocks noChangeAspect="1"/>
          </p:cNvPicPr>
          <p:nvPr/>
        </p:nvPicPr>
        <p:blipFill>
          <a:blip r:embed="rId4"/>
          <a:srcRect t="14497" r="46471" b="3846"/>
          <a:stretch>
            <a:fillRect/>
          </a:stretch>
        </p:blipFill>
        <p:spPr>
          <a:xfrm>
            <a:off x="905933" y="3048000"/>
            <a:ext cx="1151467" cy="1295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4133" y="304801"/>
            <a:ext cx="298026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ouque-flowers-source_c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5181600" cy="58674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234853" y="2895600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69835"/>
              </p:ext>
            </p:extLst>
          </p:nvPr>
        </p:nvGraphicFramePr>
        <p:xfrm>
          <a:off x="76200" y="762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Presentation" r:id="rId4" imgW="3262997" imgH="2446133" progId="PowerPoint.Show.12">
                  <p:embed/>
                </p:oleObj>
              </mc:Choice>
              <mc:Fallback>
                <p:oleObj name="Presentation" r:id="rId4" imgW="3262997" imgH="24461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een-mist-evgeni-din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35" y="0"/>
            <a:ext cx="9151435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3840481"/>
            <a:ext cx="6502400" cy="65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267" y="762000"/>
            <a:ext cx="1625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457200" y="3276600"/>
            <a:ext cx="3962400" cy="2895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276600"/>
            <a:ext cx="3615267" cy="2819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.jpg"/>
          <p:cNvPicPr>
            <a:picLocks noChangeAspect="1"/>
          </p:cNvPicPr>
          <p:nvPr/>
        </p:nvPicPr>
        <p:blipFill>
          <a:blip r:embed="rId4" cstate="print"/>
          <a:srcRect l="3030" t="2703" r="3030"/>
          <a:stretch>
            <a:fillRect/>
          </a:stretch>
        </p:blipFill>
        <p:spPr>
          <a:xfrm>
            <a:off x="6739467" y="533401"/>
            <a:ext cx="1828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607734" y="1143000"/>
            <a:ext cx="3522133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icle-2352139-005CCF7B00000258-554_306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14451"/>
            <a:ext cx="2438400" cy="3409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4953000"/>
            <a:ext cx="2895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 ঔষধ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ঔষধকণা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পরে . . .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953000"/>
            <a:ext cx="3352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বাতাসে ধুয়া বা ধুলিকণা . . .,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পরে . . .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0" y="304800"/>
            <a:ext cx="4572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চিত্র’দুটি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r="17377"/>
          <a:stretch/>
        </p:blipFill>
        <p:spPr>
          <a:xfrm>
            <a:off x="685800" y="1314450"/>
            <a:ext cx="4419600" cy="3409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-mist-evgeni-din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35052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4953000"/>
            <a:ext cx="3505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পানিকণা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কিন্তু . . .।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029200"/>
            <a:ext cx="2895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দুধে চর্বিকণা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কিন্তু  . . .।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57200"/>
            <a:ext cx="4572000" cy="609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চিত্র’দুটি</a:t>
            </a:r>
            <a:r>
              <a:rPr lang="en-US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3j6viDtaeoZoim4pRTHKLQ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66" y="1524000"/>
            <a:ext cx="2497667" cy="32281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-mist-evgeni-dinev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524000"/>
            <a:ext cx="7625575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2590800"/>
            <a:ext cx="5638800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 ও কলয়েড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2362200"/>
            <a:ext cx="7543799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সাসপেনসন ও কলয়েড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5334000"/>
            <a:ext cx="7543799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সাসপেনসন ও কলয়েড-এর মধ্যে পা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 করতে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3886200"/>
            <a:ext cx="7543799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সাসপেনসন তৈরি করতে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" y="1265905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1"/>
            <a:ext cx="2667000" cy="304799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3081867" y="381000"/>
            <a:ext cx="3115733" cy="838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সাসপেনসন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267" y="4572000"/>
            <a:ext cx="230293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জুসে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কি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495800"/>
            <a:ext cx="29718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জুসে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ক্ষুদ্র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কণা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এবং ...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9320" y="4495800"/>
            <a:ext cx="2302933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তরল ঔষধে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কি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495800"/>
            <a:ext cx="30480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তরল ঔষধে ঔষধের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কণা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তরলে . . 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এবং . .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19" y="1219200"/>
            <a:ext cx="2302933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5791200"/>
            <a:ext cx="8458199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 সমস্ত মিশ্রণে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দ্রব্য বাতাসে 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পানিতে ভেসে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এবং থিতানি পড়ে সে গুলোই . .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74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81867" y="381000"/>
            <a:ext cx="3115733" cy="838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কলয়েড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erosoles-contaminan_PREIMA20100323_0205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219200"/>
            <a:ext cx="3098801" cy="3048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green-mist-evgeni-din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3267" y="1219200"/>
            <a:ext cx="2912533" cy="28956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4572000"/>
            <a:ext cx="228600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অ্যারোসলে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কি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643735"/>
            <a:ext cx="230293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কুয়াশায় কি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495800"/>
            <a:ext cx="28194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অ্যারোসলে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ক্ষুদ্র কণা বাতাসে ভেসে 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কিন্তু . . .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419600"/>
            <a:ext cx="3064932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কুয়াশার ক্ষুদ্র পানি কণা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বাতাসে ভেসে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কিন্তু . .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715000"/>
            <a:ext cx="8534399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যে সমস্ত মিশ্রণে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দ্রব্য বাতাসে 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পানিতে ভেসে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এবং থিতানি পড়ে না সে গুলোই . . 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851</Words>
  <Application>Microsoft Office PowerPoint</Application>
  <PresentationFormat>On-screen Show (4:3)</PresentationFormat>
  <Paragraphs>134</Paragraphs>
  <Slides>19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295</cp:revision>
  <dcterms:created xsi:type="dcterms:W3CDTF">2006-08-16T00:00:00Z</dcterms:created>
  <dcterms:modified xsi:type="dcterms:W3CDTF">2016-08-10T03:10:10Z</dcterms:modified>
</cp:coreProperties>
</file>